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22"/>
  </p:notesMasterIdLst>
  <p:sldIdLst>
    <p:sldId id="256" r:id="rId2"/>
    <p:sldId id="258" r:id="rId3"/>
    <p:sldId id="259" r:id="rId4"/>
    <p:sldId id="260" r:id="rId5"/>
    <p:sldId id="261" r:id="rId6"/>
    <p:sldId id="262" r:id="rId7"/>
    <p:sldId id="276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2892" y="-10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7384BE-8A21-4B9A-9090-A31C27F76A79}" type="datetimeFigureOut">
              <a:rPr lang="uk-UA" smtClean="0"/>
              <a:pPr/>
              <a:t>06.10.11</a:t>
            </a:fld>
            <a:endParaRPr lang="uk-U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DFC41B-471C-4493-BF40-4717B9849CA2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10/6/2011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 advTm="3308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 advTm="3308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 advTm="3308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 advTm="3308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 advTm="3308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 advTm="3308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10/6/2011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 advTm="3308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 advTm="3308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 advTm="3308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 advTm="3308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med" advTm="3308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10/6/2011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ransition spd="med" advTm="3308">
    <p:wipe dir="d"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uk.wikipedia.org/wiki/%D0%A4%D0%B0%D0%B9%D0%BB:Map_of_the_Seven_Wonders_of_Ukraine.PNG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image" Target="../media/image17.jpeg"/><Relationship Id="rId7" Type="http://schemas.openxmlformats.org/officeDocument/2006/relationships/image" Target="../media/image19.jpeg"/><Relationship Id="rId2" Type="http://schemas.openxmlformats.org/officeDocument/2006/relationships/hyperlink" Target="http://uk.wikipedia.org/wiki/%D0%A4%D0%B0%D0%B9%D0%BB:Chr%C3%A1m_svat%C3%A9_Sofie_(Kyjev)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uk.wikipedia.org/wiki/%D0%A4%D0%B0%D0%B9%D0%BB:Sophia_1651.jpg" TargetMode="External"/><Relationship Id="rId5" Type="http://schemas.openxmlformats.org/officeDocument/2006/relationships/image" Target="../media/image18.gif"/><Relationship Id="rId4" Type="http://schemas.openxmlformats.org/officeDocument/2006/relationships/hyperlink" Target="http://uk.wikipedia.org/wiki/%D0%A4%D0%B0%D0%B9%D0%BB:Sophiya_reconstr.gif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hyperlink" Target="http://uk.wikipedia.org/wiki/%D0%A4%D0%B0%D0%B9%D0%BB:0700_Ukraine_Antic.pn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hyperlink" Target="http://uk.wikipedia.org/wiki/%D0%A4%D0%B0%D0%B9%D0%BB:Chersonez_Sewastopol2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22.jpeg"/><Relationship Id="rId4" Type="http://schemas.openxmlformats.org/officeDocument/2006/relationships/hyperlink" Target="http://uk.wikipedia.org/wiki/%D0%A4%D0%B0%D0%B9%D0%BB:Chersonesos_Cathedral.jpg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hyperlink" Target="http://uk.wikipedia.org/wiki/%D0%A4%D0%B0%D0%B9%D0%BB:Khersones_r.jp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24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uk.wikipedia.org/wiki/%D0%A4%D0%B0%D0%B9%D0%BB:Hotyn_r.gif" TargetMode="External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26.gi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7" Type="http://schemas.openxmlformats.org/officeDocument/2006/relationships/image" Target="../media/image4.jpeg"/><Relationship Id="rId2" Type="http://schemas.openxmlformats.org/officeDocument/2006/relationships/hyperlink" Target="http://uk.wikipedia.org/wiki/%D0%A4%D0%B0%D0%B9%D0%BB:%D0%A5%D0%BE%D1%82%D0%B8%D0%BD1788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jpeg"/><Relationship Id="rId5" Type="http://schemas.openxmlformats.org/officeDocument/2006/relationships/image" Target="../media/image28.jpeg"/><Relationship Id="rId4" Type="http://schemas.openxmlformats.org/officeDocument/2006/relationships/hyperlink" Target="http://uk.wikipedia.org/wiki/%D0%A4%D0%B0%D0%B9%D0%BB:Xotin0.JPG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hyperlink" Target="http://uk.wikipedia.org/wiki/%D0%A4%D0%B0%D0%B9%D0%BB:DneproGES_Khortitsa.jp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hyperlink" Target="http://uk.wikipedia.org/wiki/%D0%A4%D0%B0%D0%B9%D0%BB:%D0%94%D0%BD%D1%96%D0%BF%D1%80%D0%BE_%D0%A5%D0%BE%D1%80%D1%82%D0%B8%D1%86%D1%8F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3.jpeg"/><Relationship Id="rId4" Type="http://schemas.openxmlformats.org/officeDocument/2006/relationships/hyperlink" Target="http://uk.wikipedia.org/wiki/%D0%A4%D0%B0%D0%B9%D0%BB:%D0%94%D0%BD%D1%96%D0%BF%D1%80%D0%BE%D0%B3%D0%B5%D1%81.jpg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4.jpeg"/><Relationship Id="rId7" Type="http://schemas.openxmlformats.org/officeDocument/2006/relationships/hyperlink" Target="http://uk.wikipedia.org/wiki/%D0%A4%D0%B0%D0%B9%D0%BB:Kamianets-Podilskyi-1.jpg" TargetMode="Externa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5.jpeg"/><Relationship Id="rId5" Type="http://schemas.openxmlformats.org/officeDocument/2006/relationships/hyperlink" Target="http://uk.wikipedia.org/wiki/%D0%A4%D0%B0%D0%B9%D0%BB:Kamianets-Podilskyi_(Klymenko).jpg" TargetMode="External"/><Relationship Id="rId4" Type="http://schemas.openxmlformats.org/officeDocument/2006/relationships/hyperlink" Target="http://uk.wikipedia.org/wiki/%D0%9B%D1%8C%D0%B2%D1%96%D0%B2" TargetMode="External"/><Relationship Id="rId9" Type="http://schemas.openxmlformats.org/officeDocument/2006/relationships/image" Target="../media/image7.jpe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uk.wikipedia.org/wiki/%D0%9A%D0%B8%D1%94%D0%B2%D0%BE-%D0%9F%D0%B5%D1%87%D0%B5%D1%80%D1%81%D1%8C%D0%BA%D0%B0_%D0%9B%D0%B0%D0%B2%D1%80%D0%B0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9.jpeg"/><Relationship Id="rId4" Type="http://schemas.openxmlformats.org/officeDocument/2006/relationships/hyperlink" Target="http://uk.wikipedia.org/wiki/%D0%A4%D0%B0%D0%B9%D0%BB:Kiev_Pechersk_Lavra_(General).jpg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://uk.wikipedia.org/wiki/%D0%A4%D0%B0%D0%B9%D0%BB:Sofievka.jpg" TargetMode="Externa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hyperlink" Target="http://uk.wikipedia.org/wiki/%D0%A4%D0%B0%D0%B9%D0%BB:Saint_Sophia_Cathedral_in_Kyiv_2006.jp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11195" y="2967335"/>
            <a:ext cx="6121612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uk-UA" sz="8000" b="1" cap="all" dirty="0" smtClean="0">
                <a:ln w="0"/>
                <a:solidFill>
                  <a:srgbClr val="FFFF00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</a:rPr>
              <a:t>7 </a:t>
            </a:r>
            <a:r>
              <a:rPr lang="uk-UA" sz="5400" b="1" cap="all" dirty="0" smtClean="0">
                <a:ln w="0"/>
                <a:solidFill>
                  <a:srgbClr val="FFFF00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</a:rPr>
              <a:t>Чудес  України</a:t>
            </a:r>
            <a:endParaRPr lang="en-US" sz="5400" b="1" cap="all" dirty="0">
              <a:ln w="0"/>
              <a:solidFill>
                <a:srgbClr val="FFFF00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6" name="Picture 5" descr="http://upload.wikimedia.org/wikipedia/commons/thumb/a/aa/Map_of_the_Seven_Wonders_of_Ukraine.PNG/250px-Map_of_the_Seven_Wonders_of_Ukraine.PNG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86200" y="4038600"/>
            <a:ext cx="4572000" cy="2286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7" name="Picture 6" descr="330px-Lesser_Coat_of_Arms_of_Ukraine_svg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3143250" cy="27432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med" advTm="3604">
    <p:randomBa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7000" y="990600"/>
            <a:ext cx="3733800" cy="5334000"/>
          </a:xfrm>
        </p:spPr>
        <p:txBody>
          <a:bodyPr>
            <a:normAutofit/>
          </a:bodyPr>
          <a:lstStyle/>
          <a:p>
            <a:r>
              <a:rPr lang="uk-UA" sz="1800" i="1" dirty="0" smtClean="0"/>
              <a:t>Собор, як головний храм держави, відігравав роль не тільки духовного, а й політичного та культурного центру. </a:t>
            </a:r>
          </a:p>
          <a:p>
            <a:r>
              <a:rPr lang="uk-UA" sz="1800" i="1" dirty="0" smtClean="0"/>
              <a:t>  Під склепінням </a:t>
            </a:r>
            <a:r>
              <a:rPr lang="uk-UA" sz="1800" i="1" dirty="0" err="1" smtClean="0"/>
              <a:t>Cв</a:t>
            </a:r>
            <a:r>
              <a:rPr lang="uk-UA" sz="1800" i="1" dirty="0" smtClean="0"/>
              <a:t>. Софії відбувалися урочисті «по садження» на великокняжий престол, церковні собори, прийоми послів, затвердження політичних угод. </a:t>
            </a:r>
          </a:p>
          <a:p>
            <a:r>
              <a:rPr lang="uk-UA" sz="1800" i="1" dirty="0" smtClean="0"/>
              <a:t>  При соборі велося літописання і були створені перші відомі на Русі бібліотека та школа.</a:t>
            </a:r>
          </a:p>
          <a:p>
            <a:endParaRPr lang="uk-UA" dirty="0"/>
          </a:p>
        </p:txBody>
      </p:sp>
      <p:pic>
        <p:nvPicPr>
          <p:cNvPr id="4" name="Picture 3" descr="Present exterior is the result of 17th-century remodeling.">
            <a:hlinkClick r:id="rId2" tooltip="&quot;Present exterior is the result of 17th-century remodeling.&quot;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1447800"/>
            <a:ext cx="2381250" cy="31242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5" name="Picture 4" descr="http://upload.wikimedia.org/wikipedia/uk/thumb/9/9b/Sophiya_reconstr.gif/220px-Sophiya_reconstr.gif">
            <a:hlinkClick r:id="rId4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324600" y="1295400"/>
            <a:ext cx="2590800" cy="32004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6" name="Picture 5" descr="http://upload.wikimedia.org/wikipedia/uk/thumb/1/10/Sophia_1651.jpg/220px-Sophia_1651.jpg">
            <a:hlinkClick r:id="rId6"/>
          </p:cNvPr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362200" y="5105400"/>
            <a:ext cx="4495800" cy="17526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8" name="Content Placeholder 3" descr="Top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 rot="2075834">
            <a:off x="7312957" y="381609"/>
            <a:ext cx="1676400" cy="1066800"/>
          </a:xfrm>
          <a:prstGeom prst="rect">
            <a:avLst/>
          </a:prstGeom>
        </p:spPr>
      </p:pic>
    </p:spTree>
  </p:cSld>
  <p:clrMapOvr>
    <a:masterClrMapping/>
  </p:clrMapOvr>
  <p:transition spd="med" advTm="2340"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47800"/>
            <a:ext cx="8229600" cy="4389120"/>
          </a:xfrm>
        </p:spPr>
        <p:txBody>
          <a:bodyPr>
            <a:normAutofit fontScale="77500" lnSpcReduction="20000"/>
          </a:bodyPr>
          <a:lstStyle/>
          <a:p>
            <a:r>
              <a:rPr lang="uk-UA" dirty="0" smtClean="0"/>
              <a:t>      Київський Софійський собор був однією з найбільших будівель свого часу. Загальна ширина храму — 54,6 м, довжина — 41,7 м, висота до зеніту центральної бані — 28,6 м. Собор має п'ять , завершених на сході апсидами, увінчаний 13-ма верхами, що утворюють пірамідальний силует, і оточений з трьох боків двома рядами відкритих галерей, з яких внутрішній має два яруси. Довгий час вважалося, що галереї прибудовані до собору пізніше, але дослідженнями останнього часу доведено, що вони пов'язані з ним єдиним задумом і виникли водночас. Тільки хрестильна, вбудована у західну галерею, належить до середини XII ст.</a:t>
            </a:r>
          </a:p>
          <a:p>
            <a:r>
              <a:rPr lang="uk-UA" dirty="0" smtClean="0"/>
              <a:t>    Увінчувала собор ступінчаста композиція з тринадцяти бань, покритих свинцевими листами. Стіни викладалися з великих природних каменів — граніту й рожевого кварциту, що чергувалися з рядами плитоподібної цегли — плінфи. Мурування виконували на рожевому вапняно-цем'янковому розчині. Первісно собор не був зовні потинькований і побілений.</a:t>
            </a:r>
          </a:p>
          <a:p>
            <a:endParaRPr lang="uk-UA" dirty="0"/>
          </a:p>
        </p:txBody>
      </p:sp>
      <p:pic>
        <p:nvPicPr>
          <p:cNvPr id="4" name="Content Placeholder 3" descr="Top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2075834">
            <a:off x="7363572" y="168772"/>
            <a:ext cx="1676400" cy="888517"/>
          </a:xfrm>
          <a:prstGeom prst="rect">
            <a:avLst/>
          </a:prstGeom>
        </p:spPr>
      </p:pic>
    </p:spTree>
  </p:cSld>
  <p:clrMapOvr>
    <a:masterClrMapping/>
  </p:clrMapOvr>
  <p:transition spd="med" advTm="2122">
    <p:plus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         Херсонес Таврійський </a:t>
            </a:r>
            <a:endParaRPr lang="uk-U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Херсонес Таврійський (</a:t>
            </a:r>
            <a:r>
              <a:rPr lang="uk-UA" u="sng" dirty="0" smtClean="0"/>
              <a:t>дав.-гр.</a:t>
            </a:r>
            <a:r>
              <a:rPr lang="uk-UA" dirty="0" smtClean="0"/>
              <a:t> Χερσόνησος — </a:t>
            </a:r>
            <a:r>
              <a:rPr lang="el-GR" i="1" dirty="0" smtClean="0"/>
              <a:t>ἡ χερσόνησος</a:t>
            </a:r>
            <a:r>
              <a:rPr lang="uk-UA" dirty="0" smtClean="0"/>
              <a:t> (</a:t>
            </a:r>
            <a:r>
              <a:rPr lang="uk-UA" dirty="0" err="1" smtClean="0"/>
              <a:t>ге¯</a:t>
            </a:r>
            <a:r>
              <a:rPr lang="uk-UA" dirty="0" smtClean="0"/>
              <a:t> </a:t>
            </a:r>
            <a:r>
              <a:rPr lang="uk-UA" dirty="0" err="1" smtClean="0"/>
              <a:t>херсо́не¯сос</a:t>
            </a:r>
            <a:r>
              <a:rPr lang="uk-UA" dirty="0" smtClean="0"/>
              <a:t>) значить «півострів», за середньовіччя </a:t>
            </a:r>
            <a:r>
              <a:rPr lang="uk-UA" i="1" dirty="0" smtClean="0"/>
              <a:t>Херсон</a:t>
            </a:r>
            <a:r>
              <a:rPr lang="uk-UA" dirty="0" smtClean="0"/>
              <a:t>, у слов'янських джерелах </a:t>
            </a:r>
            <a:r>
              <a:rPr lang="uk-UA" i="1" dirty="0" smtClean="0"/>
              <a:t>Корсунь</a:t>
            </a:r>
            <a:r>
              <a:rPr lang="uk-UA" dirty="0" smtClean="0"/>
              <a:t>) — старогрецьке </a:t>
            </a:r>
            <a:r>
              <a:rPr lang="uk-UA" u="sng" dirty="0" smtClean="0"/>
              <a:t>місто-держава</a:t>
            </a:r>
            <a:r>
              <a:rPr lang="uk-UA" dirty="0" smtClean="0"/>
              <a:t> в південно-західній частині </a:t>
            </a:r>
            <a:r>
              <a:rPr lang="uk-UA" u="sng" dirty="0" smtClean="0"/>
              <a:t>Криму</a:t>
            </a:r>
            <a:r>
              <a:rPr lang="uk-UA" dirty="0" smtClean="0"/>
              <a:t> (у межах </a:t>
            </a:r>
            <a:r>
              <a:rPr lang="uk-UA" u="sng" dirty="0" smtClean="0"/>
              <a:t>Севастополя</a:t>
            </a:r>
            <a:r>
              <a:rPr lang="uk-UA" dirty="0" smtClean="0"/>
              <a:t>).</a:t>
            </a:r>
            <a:endParaRPr lang="uk-UA" dirty="0"/>
          </a:p>
        </p:txBody>
      </p:sp>
      <p:pic>
        <p:nvPicPr>
          <p:cNvPr id="4" name="Picture 3" descr="http://upload.wikimedia.org/wikipedia/commons/thumb/5/53/0700_Ukraine_Antic.png/240px-0700_Ukraine_Antic.png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0" y="3962400"/>
            <a:ext cx="57912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Content Placeholder 3" descr="Top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2075834">
            <a:off x="7312956" y="381609"/>
            <a:ext cx="1676400" cy="1066800"/>
          </a:xfrm>
          <a:prstGeom prst="rect">
            <a:avLst/>
          </a:prstGeom>
        </p:spPr>
      </p:pic>
    </p:spTree>
  </p:cSld>
  <p:clrMapOvr>
    <a:masterClrMapping/>
  </p:clrMapOvr>
  <p:transition spd="med" advTm="2496">
    <p:diamond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52800" y="533400"/>
            <a:ext cx="5334000" cy="5791200"/>
          </a:xfrm>
        </p:spPr>
        <p:txBody>
          <a:bodyPr>
            <a:normAutofit fontScale="77500" lnSpcReduction="20000"/>
          </a:bodyPr>
          <a:lstStyle/>
          <a:p>
            <a:r>
              <a:rPr lang="uk-UA" dirty="0" smtClean="0"/>
              <a:t>  Херсонес Таврійський був заснований 422—421 рр. до н. е. грецькими вихідцями з </a:t>
            </a:r>
            <a:r>
              <a:rPr lang="uk-UA" dirty="0" err="1" smtClean="0"/>
              <a:t>Гераклеї</a:t>
            </a:r>
            <a:r>
              <a:rPr lang="uk-UA" dirty="0" smtClean="0"/>
              <a:t>  </a:t>
            </a:r>
            <a:r>
              <a:rPr lang="uk-UA" dirty="0" err="1" smtClean="0"/>
              <a:t>Понтійської</a:t>
            </a:r>
            <a:r>
              <a:rPr lang="uk-UA" dirty="0" smtClean="0"/>
              <a:t> як грецька колонія на північному узбережжі Чорного моря і за античної доби став важливим торговельним, ремісничим і політичним центром південно-західного узбережжя Криму. </a:t>
            </a:r>
          </a:p>
          <a:p>
            <a:r>
              <a:rPr lang="uk-UA" dirty="0" smtClean="0"/>
              <a:t>    Херсонес розташований в південно-західній частині Криму, біля Карантинної бухти в межах сучасного міста Севастополя.</a:t>
            </a:r>
          </a:p>
          <a:p>
            <a:r>
              <a:rPr lang="uk-UA" dirty="0" smtClean="0"/>
              <a:t>    Найдавніші археологічні знахідки в Херсонесі — уламки чорно фігурної кераміки — датуються VI століттям до н. е.</a:t>
            </a:r>
          </a:p>
          <a:p>
            <a:r>
              <a:rPr lang="uk-UA" dirty="0" smtClean="0"/>
              <a:t>   Уже через століття після заснування територія Херсонесу охоплювала весь півострів, що лежить між Карантинною і Пісочною бухтами (в перекладі з грецької «Херсонес» якраз і означає півострів).</a:t>
            </a:r>
          </a:p>
          <a:p>
            <a:endParaRPr lang="uk-UA" dirty="0"/>
          </a:p>
        </p:txBody>
      </p:sp>
      <p:pic>
        <p:nvPicPr>
          <p:cNvPr id="4" name="Picture 3" descr="http://upload.wikimedia.org/wikipedia/commons/thumb/c/c6/Chersonez_Sewastopol2.jpg/240px-Chersonez_Sewastopol2.jpg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990600"/>
            <a:ext cx="2895600" cy="25908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6" name="Picture 5" descr="http://upload.wikimedia.org/wikipedia/commons/thumb/c/ce/Chersonesos_Cathedral.jpg/260px-Chersonesos_Cathedral.jpg">
            <a:hlinkClick r:id="rId4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3400" y="4038600"/>
            <a:ext cx="2895600" cy="25146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8" name="Content Placeholder 3" descr="Top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 rot="364331">
            <a:off x="7436385" y="-141839"/>
            <a:ext cx="1676400" cy="679081"/>
          </a:xfrm>
          <a:prstGeom prst="rect">
            <a:avLst/>
          </a:prstGeom>
        </p:spPr>
      </p:pic>
    </p:spTree>
  </p:cSld>
  <p:clrMapOvr>
    <a:masterClrMapping/>
  </p:clrMapOvr>
  <p:transition spd="med" advTm="2371">
    <p:blinds dir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04800"/>
            <a:ext cx="5105400" cy="6553200"/>
          </a:xfrm>
        </p:spPr>
        <p:txBody>
          <a:bodyPr>
            <a:normAutofit/>
          </a:bodyPr>
          <a:lstStyle/>
          <a:p>
            <a:r>
              <a:rPr lang="uk-UA" sz="2000" dirty="0" smtClean="0"/>
              <a:t>   </a:t>
            </a:r>
          </a:p>
          <a:p>
            <a:pPr>
              <a:buNone/>
            </a:pPr>
            <a:r>
              <a:rPr lang="uk-UA" sz="2000" dirty="0" smtClean="0"/>
              <a:t>        Економічний і політичний розквіт Херсонесу Таврійського припадав на IV—II </a:t>
            </a:r>
            <a:r>
              <a:rPr lang="uk-UA" sz="2000" dirty="0" err="1" smtClean="0"/>
              <a:t>ст.до</a:t>
            </a:r>
            <a:r>
              <a:rPr lang="uk-UA" sz="2000" dirty="0" smtClean="0"/>
              <a:t> н. е. </a:t>
            </a:r>
          </a:p>
          <a:p>
            <a:pPr>
              <a:buNone/>
            </a:pPr>
            <a:r>
              <a:rPr lang="uk-UA" sz="2000" dirty="0" smtClean="0"/>
              <a:t>         Він був демократичною державою, карбував власну монету. Основою його економіки було виноградарство, рибний промисел, ремесла і торгівля (збіжжям, а також худобою та рибою) з іншими грецькими містами, скіфами й таврами.</a:t>
            </a:r>
          </a:p>
          <a:p>
            <a:endParaRPr lang="uk-UA" dirty="0"/>
          </a:p>
        </p:txBody>
      </p:sp>
      <p:pic>
        <p:nvPicPr>
          <p:cNvPr id="4" name="Picture 3" descr="http://upload.wikimedia.org/wikipedia/commons/9/91/Khersones_r.jpg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86400" y="1066800"/>
            <a:ext cx="2895600" cy="24384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5" name="Picture 4" descr="250px-1_Hryvnia_1992_back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3962400"/>
            <a:ext cx="9144000" cy="2895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Content Placeholder 3" descr="Top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 rot="2075834">
            <a:off x="7312957" y="381609"/>
            <a:ext cx="1676400" cy="1066800"/>
          </a:xfrm>
          <a:prstGeom prst="rect">
            <a:avLst/>
          </a:prstGeom>
        </p:spPr>
      </p:pic>
    </p:spTree>
  </p:cSld>
  <p:clrMapOvr>
    <a:masterClrMapping/>
  </p:clrMapOvr>
  <p:transition spd="med" advTm="2278">
    <p:blinds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          Хотинська фортеця</a:t>
            </a:r>
            <a:r>
              <a:rPr lang="uk-UA" dirty="0" smtClean="0"/>
              <a:t> </a:t>
            </a:r>
            <a:endParaRPr lang="uk-U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0" y="2057400"/>
            <a:ext cx="5334000" cy="4160520"/>
          </a:xfrm>
        </p:spPr>
        <p:txBody>
          <a:bodyPr>
            <a:normAutofit fontScale="92500"/>
          </a:bodyPr>
          <a:lstStyle/>
          <a:p>
            <a:r>
              <a:rPr lang="uk-UA" b="1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Хотинська фортеця (</a:t>
            </a:r>
            <a:r>
              <a:rPr lang="uk-UA" b="1" i="1" u="sng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рум</a:t>
            </a:r>
            <a:r>
              <a:rPr lang="uk-UA" b="1" i="1" u="sng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.</a:t>
            </a:r>
            <a:r>
              <a:rPr lang="uk-UA" b="1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uk-UA" b="1" i="1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Cetatea</a:t>
            </a:r>
            <a:r>
              <a:rPr lang="uk-UA" b="1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uk-UA" b="1" i="1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Hotinului</a:t>
            </a:r>
            <a:r>
              <a:rPr lang="uk-UA" b="1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) — фортеця </a:t>
            </a:r>
            <a:r>
              <a:rPr lang="uk-UA" b="1" i="1" u="sng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13</a:t>
            </a:r>
            <a:r>
              <a:rPr lang="uk-UA" b="1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 — </a:t>
            </a:r>
            <a:r>
              <a:rPr lang="uk-UA" b="1" i="1" u="sng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18 століття</a:t>
            </a:r>
            <a:r>
              <a:rPr lang="uk-UA" b="1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у місті </a:t>
            </a:r>
            <a:r>
              <a:rPr lang="uk-UA" b="1" i="1" u="sng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Хотин</a:t>
            </a:r>
            <a:r>
              <a:rPr lang="uk-UA" b="1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, що у </a:t>
            </a:r>
            <a:r>
              <a:rPr lang="uk-UA" b="1" i="1" u="sng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Чернівецькій області</a:t>
            </a:r>
            <a:r>
              <a:rPr lang="uk-UA" b="1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, </a:t>
            </a:r>
            <a:r>
              <a:rPr lang="uk-UA" b="1" i="1" u="sng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України</a:t>
            </a:r>
            <a:r>
              <a:rPr lang="uk-UA" b="1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. Сьогодні на території фортеці розташований Державний </a:t>
            </a:r>
            <a:r>
              <a:rPr lang="uk-UA" b="1" i="1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історико-архітектурний</a:t>
            </a:r>
            <a:r>
              <a:rPr lang="uk-UA" b="1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заповідник «Хотинська фортеця». Одне з </a:t>
            </a:r>
            <a:r>
              <a:rPr lang="uk-UA" b="1" i="1" u="sng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семи чудес України.</a:t>
            </a:r>
            <a:endParaRPr lang="uk-UA" b="1" i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6" name="Picture 5" descr="120px-Khotin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1000" y="3962400"/>
            <a:ext cx="2971800" cy="25908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Picture 6" descr="http://upload.wikimedia.org/wikipedia/commons/thumb/8/88/Hotyn_r.gif/150px-Hotyn_r.gif">
            <a:hlinkClick r:id="rId3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5800" y="1828800"/>
            <a:ext cx="2209800" cy="1905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9" name="Content Placeholder 3" descr="Top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 rot="2075834">
            <a:off x="7088843" y="381609"/>
            <a:ext cx="1676400" cy="1066800"/>
          </a:xfrm>
          <a:prstGeom prst="rect">
            <a:avLst/>
          </a:prstGeom>
        </p:spPr>
      </p:pic>
    </p:spTree>
  </p:cSld>
  <p:clrMapOvr>
    <a:masterClrMapping/>
  </p:clrMapOvr>
  <p:transition spd="med" advTm="2356">
    <p:comb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486400"/>
          </a:xfrm>
        </p:spPr>
        <p:txBody>
          <a:bodyPr>
            <a:normAutofit/>
          </a:bodyPr>
          <a:lstStyle/>
          <a:p>
            <a:r>
              <a:rPr lang="uk-UA" sz="3200" b="1" dirty="0" smtClean="0">
                <a:solidFill>
                  <a:schemeClr val="tx1">
                    <a:lumMod val="95000"/>
                  </a:schemeClr>
                </a:solidFill>
              </a:rPr>
              <a:t>                   Хотинська фортеця</a:t>
            </a:r>
            <a:endParaRPr lang="uk-UA" sz="3200" b="1" dirty="0">
              <a:solidFill>
                <a:schemeClr val="tx1">
                  <a:lumMod val="95000"/>
                </a:schemeClr>
              </a:solidFill>
            </a:endParaRPr>
          </a:p>
        </p:txBody>
      </p:sp>
      <p:pic>
        <p:nvPicPr>
          <p:cNvPr id="4" name="Picture 3" descr="http://upload.wikimedia.org/wikipedia/uk/thumb/9/90/%D0%A5%D0%BE%D1%82%D0%B8%D0%BD1788.jpg/220px-%D0%A5%D0%BE%D1%82%D0%B8%D0%BD1788.jpg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81600" y="1600201"/>
            <a:ext cx="3505200" cy="2438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http://upload.wikimedia.org/wikipedia/uk/thumb/b/b7/Xotin0.JPG/700px-Xotin0.JPG">
            <a:hlinkClick r:id="rId4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4343400"/>
            <a:ext cx="48006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200px-Khotyn_fortress_7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1752600"/>
            <a:ext cx="4787590" cy="228600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4876800" y="4572000"/>
            <a:ext cx="42672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 smtClean="0"/>
              <a:t>Сьогодні на території Хотинської фортеці створено Державний істерико - архітектурний заповідник. Тут полюбляють проводити свята козацької звитяги та знімати фільми</a:t>
            </a:r>
            <a:endParaRPr lang="uk-UA" dirty="0"/>
          </a:p>
        </p:txBody>
      </p:sp>
      <p:pic>
        <p:nvPicPr>
          <p:cNvPr id="10" name="Content Placeholder 3" descr="Top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2075834">
            <a:off x="7186633" y="412065"/>
            <a:ext cx="1676400" cy="722348"/>
          </a:xfrm>
          <a:prstGeom prst="rect">
            <a:avLst/>
          </a:prstGeom>
        </p:spPr>
      </p:pic>
    </p:spTree>
  </p:cSld>
  <p:clrMapOvr>
    <a:masterClrMapping/>
  </p:clrMapOvr>
  <p:transition spd="med" advTm="3136">
    <p:checker dir="vert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                   Хортиця</a:t>
            </a:r>
            <a:endParaRPr lang="uk-U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0" y="2057400"/>
            <a:ext cx="5029200" cy="4495800"/>
          </a:xfrm>
        </p:spPr>
        <p:txBody>
          <a:bodyPr/>
          <a:lstStyle/>
          <a:p>
            <a:r>
              <a:rPr lang="uk-UA" dirty="0" smtClean="0"/>
              <a:t>Хортиця є найбільшим островом на Дніпрі. На північній стороні острова був останній дніпровський поріг. Хортиця витягнута із північ-заходу на південь-схід, має довжину 12,5 км, ширину в середньому 2,5 км і площу приблизно   3000 га.</a:t>
            </a:r>
          </a:p>
        </p:txBody>
      </p:sp>
      <p:pic>
        <p:nvPicPr>
          <p:cNvPr id="4" name="Picture 3" descr="220PX-~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600" y="1828800"/>
            <a:ext cx="3352800" cy="4495800"/>
          </a:xfrm>
          <a:prstGeom prst="rect">
            <a:avLst/>
          </a:prstGeom>
        </p:spPr>
      </p:pic>
      <p:pic>
        <p:nvPicPr>
          <p:cNvPr id="5" name="Content Placeholder 3" descr="Top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2075834">
            <a:off x="7088843" y="381609"/>
            <a:ext cx="1676400" cy="1066800"/>
          </a:xfrm>
          <a:prstGeom prst="rect">
            <a:avLst/>
          </a:prstGeom>
        </p:spPr>
      </p:pic>
    </p:spTree>
  </p:cSld>
  <p:clrMapOvr>
    <a:masterClrMapping/>
  </p:clrMapOvr>
  <p:transition spd="med" advTm="2231">
    <p:wip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1066800"/>
            <a:ext cx="5257800" cy="5181600"/>
          </a:xfrm>
        </p:spPr>
        <p:txBody>
          <a:bodyPr>
            <a:normAutofit lnSpcReduction="10000"/>
          </a:bodyPr>
          <a:lstStyle/>
          <a:p>
            <a:r>
              <a:rPr lang="uk-UA" dirty="0" smtClean="0"/>
              <a:t>Острів до останнього часу зберігав ліси в прибережних балках, а в післявоєнні часи був залісений лісовим господарством в північній частині, де ґрунти є </a:t>
            </a:r>
            <a:r>
              <a:rPr lang="uk-UA" dirty="0" err="1" smtClean="0"/>
              <a:t>пісчаними</a:t>
            </a:r>
            <a:r>
              <a:rPr lang="uk-UA" dirty="0" smtClean="0"/>
              <a:t>. В південній частині зберігається степ з багатьма реліктовими видами рослин, які збереглися тільки на острові, але в давнини зростали на всій території півдня України. На крайньому півдні острова існують </a:t>
            </a:r>
            <a:r>
              <a:rPr lang="uk-UA" u="sng" dirty="0" smtClean="0"/>
              <a:t>плавні</a:t>
            </a:r>
            <a:r>
              <a:rPr lang="uk-UA" dirty="0" smtClean="0"/>
              <a:t>.</a:t>
            </a:r>
          </a:p>
          <a:p>
            <a:endParaRPr lang="uk-UA" dirty="0"/>
          </a:p>
        </p:txBody>
      </p:sp>
      <p:pic>
        <p:nvPicPr>
          <p:cNvPr id="4" name="Picture 3" descr="http://upload.wikimedia.org/wikipedia/commons/thumb/b/b1/DneproGES_Khortitsa.jpg/220px-DneproGES_Khortitsa.jpg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1524000"/>
            <a:ext cx="3429000" cy="32766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9" name="Content Placeholder 3" descr="Top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126639">
            <a:off x="7214258" y="253924"/>
            <a:ext cx="1676400" cy="596897"/>
          </a:xfrm>
          <a:prstGeom prst="rect">
            <a:avLst/>
          </a:prstGeom>
        </p:spPr>
      </p:pic>
    </p:spTree>
  </p:cSld>
  <p:clrMapOvr>
    <a:masterClrMapping/>
  </p:clrMapOvr>
  <p:transition spd="med" advTm="2153">
    <p:cover dir="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968444">
            <a:off x="457200" y="762000"/>
            <a:ext cx="8229600" cy="5562600"/>
          </a:xfrm>
        </p:spPr>
        <p:txBody>
          <a:bodyPr>
            <a:normAutofit/>
          </a:bodyPr>
          <a:lstStyle/>
          <a:p>
            <a:pPr lvl="8"/>
            <a:r>
              <a:rPr lang="uk-UA" sz="2000" dirty="0" smtClean="0"/>
              <a:t>На острові багато назв пов'язаних з перебуванням запорожців: урочище Сагайдачного, Січові ворота, Козача могила, </a:t>
            </a:r>
            <a:r>
              <a:rPr lang="uk-UA" sz="2000" dirty="0" err="1" smtClean="0"/>
              <a:t>Совутина</a:t>
            </a:r>
            <a:r>
              <a:rPr lang="uk-UA" sz="2000" dirty="0" smtClean="0"/>
              <a:t> скеля та інші.</a:t>
            </a:r>
            <a:endParaRPr lang="uk-UA" sz="2000" dirty="0"/>
          </a:p>
        </p:txBody>
      </p:sp>
      <p:sp>
        <p:nvSpPr>
          <p:cNvPr id="5" name="Rectangle 4"/>
          <p:cNvSpPr/>
          <p:nvPr/>
        </p:nvSpPr>
        <p:spPr>
          <a:xfrm>
            <a:off x="0" y="2971800"/>
            <a:ext cx="58674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 smtClean="0"/>
              <a:t>Сучасність</a:t>
            </a:r>
          </a:p>
          <a:p>
            <a:r>
              <a:rPr lang="uk-UA" dirty="0" smtClean="0"/>
              <a:t>Острів інтегрований в структуру міста Запоріжжя. Через острів проходить залізниця з станцією "Запорізька Січ" в середині острова. Три існуючі автомобільні мости дають можливість людям перетинати Дніпро й користуватися багатствами острова.</a:t>
            </a:r>
          </a:p>
          <a:p>
            <a:r>
              <a:rPr lang="uk-UA" dirty="0" smtClean="0"/>
              <a:t>На острові знаходяться заселені селища. В північно-східній частині розміщено залишене село - </a:t>
            </a:r>
            <a:r>
              <a:rPr lang="uk-UA" u="sng" dirty="0" smtClean="0"/>
              <a:t>Середній Стіг</a:t>
            </a:r>
            <a:r>
              <a:rPr lang="uk-UA" dirty="0" smtClean="0"/>
              <a:t>. На території острова велика кількість означених пам'яток історії й археології. Десятки будинків відпочинку, санаторіїв, туристичних баз. </a:t>
            </a:r>
            <a:endParaRPr lang="uk-UA" dirty="0"/>
          </a:p>
        </p:txBody>
      </p:sp>
      <p:pic>
        <p:nvPicPr>
          <p:cNvPr id="7" name="Picture 6" descr="http://upload.wikimedia.org/wikipedia/commons/thumb/6/6c/%D0%94%D0%BD%D1%96%D0%BF%D1%80%D0%BE_%D0%A5%D0%BE%D1%80%D1%82%D0%B8%D1%86%D1%8F.jpg/220px-%D0%94%D0%BD%D1%96%D0%BF%D1%80%D0%BE_%D0%A5%D0%BE%D1%80%D1%82%D0%B8%D1%86%D1%8F.jpg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457200"/>
            <a:ext cx="3276600" cy="21336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pic>
        <p:nvPicPr>
          <p:cNvPr id="9" name="Picture 8" descr="http://upload.wikimedia.org/wikipedia/commons/thumb/6/69/%D0%94%D0%BD%D1%96%D0%BF%D1%80%D0%BE%D0%B3%D0%B5%D1%81.jpg/220px-%D0%94%D0%BD%D1%96%D0%BF%D1%80%D0%BE%D0%B3%D0%B5%D1%81.jpg">
            <a:hlinkClick r:id="rId4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1921011">
            <a:off x="5791530" y="3346728"/>
            <a:ext cx="3065477" cy="1986757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solidFill>
              <a:srgbClr val="FDFDFD"/>
            </a:solidFill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1896000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</p:pic>
      <p:pic>
        <p:nvPicPr>
          <p:cNvPr id="11" name="Content Placeholder 3" descr="Top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 rot="2075834">
            <a:off x="7088843" y="381609"/>
            <a:ext cx="1676400" cy="1066800"/>
          </a:xfrm>
          <a:prstGeom prst="rect">
            <a:avLst/>
          </a:prstGeom>
        </p:spPr>
      </p:pic>
    </p:spTree>
  </p:cSld>
  <p:clrMapOvr>
    <a:masterClrMapping/>
  </p:clrMapOvr>
  <p:transition spd="med" advTm="2449">
    <p:comb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Заповідник «Кам'янець»</a:t>
            </a:r>
            <a:endParaRPr lang="uk-UA" dirty="0"/>
          </a:p>
        </p:txBody>
      </p:sp>
      <p:pic>
        <p:nvPicPr>
          <p:cNvPr id="4" name="Content Placeholder 3" descr="Top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 rot="2075834">
            <a:off x="7088843" y="381609"/>
            <a:ext cx="1676400" cy="1066800"/>
          </a:xfrm>
        </p:spPr>
      </p:pic>
      <p:sp>
        <p:nvSpPr>
          <p:cNvPr id="7" name="Freeform 6"/>
          <p:cNvSpPr/>
          <p:nvPr/>
        </p:nvSpPr>
        <p:spPr>
          <a:xfrm>
            <a:off x="0" y="2057400"/>
            <a:ext cx="9144000" cy="7571303"/>
          </a:xfrm>
          <a:custGeom>
            <a:avLst/>
            <a:gdLst>
              <a:gd name="connsiteX0" fmla="*/ 0 w 9144000"/>
              <a:gd name="connsiteY0" fmla="*/ 0 h 7571303"/>
              <a:gd name="connsiteX1" fmla="*/ 9144000 w 9144000"/>
              <a:gd name="connsiteY1" fmla="*/ 0 h 7571303"/>
              <a:gd name="connsiteX2" fmla="*/ 9144000 w 9144000"/>
              <a:gd name="connsiteY2" fmla="*/ 7571303 h 7571303"/>
              <a:gd name="connsiteX3" fmla="*/ 0 w 9144000"/>
              <a:gd name="connsiteY3" fmla="*/ 7571303 h 7571303"/>
              <a:gd name="connsiteX4" fmla="*/ 0 w 9144000"/>
              <a:gd name="connsiteY4" fmla="*/ 0 h 75713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7571303">
                <a:moveTo>
                  <a:pt x="0" y="0"/>
                </a:moveTo>
                <a:lnTo>
                  <a:pt x="9144000" y="0"/>
                </a:lnTo>
                <a:lnTo>
                  <a:pt x="9144000" y="7571303"/>
                </a:lnTo>
                <a:lnTo>
                  <a:pt x="0" y="757130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</p:spPr>
        <p:txBody>
          <a:bodyPr wrap="square" numCol="2">
            <a:spAutoFit/>
          </a:bodyPr>
          <a:lstStyle/>
          <a:p>
            <a:r>
              <a:rPr lang="uk-UA" b="1" i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            </a:t>
            </a:r>
            <a:r>
              <a:rPr lang="uk-UA" sz="1600" b="1" i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Національний  заповідник «Кам'янець.</a:t>
            </a:r>
            <a:r>
              <a:rPr lang="uk-UA" sz="1600" i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 </a:t>
            </a:r>
          </a:p>
          <a:p>
            <a:r>
              <a:rPr lang="uk-UA" sz="1600" i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Розташований в </a:t>
            </a:r>
            <a:r>
              <a:rPr lang="uk-UA" sz="1600" i="1" u="sng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Кам'янці-Подільському</a:t>
            </a:r>
            <a:r>
              <a:rPr lang="uk-UA" sz="1600" i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 </a:t>
            </a:r>
            <a:r>
              <a:rPr lang="uk-UA" sz="1600" i="1" u="sng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Хмельницькій області.</a:t>
            </a:r>
            <a:r>
              <a:rPr lang="uk-UA" sz="1600" dirty="0" smtClean="0"/>
              <a:t> </a:t>
            </a:r>
          </a:p>
          <a:p>
            <a:r>
              <a:rPr lang="uk-UA" sz="1600" dirty="0" smtClean="0">
                <a:cs typeface="Angsana New" pitchFamily="18" charset="-34"/>
              </a:rPr>
              <a:t>   </a:t>
            </a:r>
            <a:r>
              <a:rPr lang="uk-UA" sz="1400" dirty="0" smtClean="0"/>
              <a:t>Площа-поряд</a:t>
            </a:r>
            <a:r>
              <a:rPr lang="uk-UA" sz="1400" dirty="0" smtClean="0">
                <a:cs typeface="Angsana New" pitchFamily="18" charset="-34"/>
              </a:rPr>
              <a:t> ЗАПОВІДНИКА СТАНОВИТЬ 121 ГЕКТАР (ЙОГО МЕЖІ 16 ЧЕРВНЯ 1977 РОКУ ЗАТВЕРДИВ ХМЕЛЬНИЦЬКИЙ ОБЛВИКОНКОМ). Це Передусім Старе Місто, Затиснене В Петлі Річки Смотрич. А Також Прилеглий Каньйон Смотрича, Замковий Міст, Комплекс Старого  Й Нового Замків. Пам'ятки Нового Плану, Руських І Польських Фільварків Не Є Об'єктами Заповідника.</a:t>
            </a:r>
          </a:p>
          <a:p>
            <a:r>
              <a:rPr lang="uk-UA" sz="1400" dirty="0" smtClean="0">
                <a:cs typeface="Angsana New" pitchFamily="18" charset="-34"/>
              </a:rPr>
              <a:t>  </a:t>
            </a:r>
          </a:p>
          <a:p>
            <a:endParaRPr lang="uk-UA" sz="1400" dirty="0" smtClean="0">
              <a:cs typeface="Angsana New" pitchFamily="18" charset="-34"/>
            </a:endParaRPr>
          </a:p>
          <a:p>
            <a:endParaRPr lang="uk-UA" sz="1400" dirty="0" smtClean="0">
              <a:cs typeface="Angsana New" pitchFamily="18" charset="-34"/>
            </a:endParaRPr>
          </a:p>
          <a:p>
            <a:endParaRPr lang="uk-UA" sz="1400" dirty="0" smtClean="0">
              <a:cs typeface="Angsana New" pitchFamily="18" charset="-34"/>
            </a:endParaRPr>
          </a:p>
          <a:p>
            <a:endParaRPr lang="uk-UA" sz="1400" dirty="0" smtClean="0">
              <a:cs typeface="Angsana New" pitchFamily="18" charset="-34"/>
            </a:endParaRPr>
          </a:p>
          <a:p>
            <a:endParaRPr lang="uk-UA" sz="1400" dirty="0" smtClean="0">
              <a:cs typeface="Angsana New" pitchFamily="18" charset="-34"/>
            </a:endParaRPr>
          </a:p>
          <a:p>
            <a:endParaRPr lang="uk-UA" sz="1400" dirty="0" smtClean="0">
              <a:cs typeface="Angsana New" pitchFamily="18" charset="-34"/>
            </a:endParaRPr>
          </a:p>
          <a:p>
            <a:endParaRPr lang="uk-UA" sz="1400" dirty="0" smtClean="0">
              <a:cs typeface="Angsana New" pitchFamily="18" charset="-34"/>
            </a:endParaRPr>
          </a:p>
          <a:p>
            <a:endParaRPr lang="uk-UA" sz="1400" dirty="0" smtClean="0">
              <a:cs typeface="Angsana New" pitchFamily="18" charset="-34"/>
            </a:endParaRPr>
          </a:p>
          <a:p>
            <a:endParaRPr lang="uk-UA" sz="1400" dirty="0" smtClean="0">
              <a:cs typeface="Angsana New" pitchFamily="18" charset="-34"/>
            </a:endParaRPr>
          </a:p>
          <a:p>
            <a:r>
              <a:rPr lang="uk-UA" sz="1400" dirty="0" smtClean="0">
                <a:cs typeface="Angsana New" pitchFamily="18" charset="-34"/>
              </a:rPr>
              <a:t>    Згідно З Довідкою Міського Управління Містобудування Та Архітектури, В Місті 175 Будівель Перебувають На Державному Обліку Як Пам'ятки Архітектури Та Мають Національне (121 Пам'ятка) Або Регіональне (54 Пам'ятки) Значення. За Цим Показником Кам'янець-подільський Посідає Третє Місце В Україні (Після Києва Та </a:t>
            </a:r>
            <a:r>
              <a:rPr lang="uk-UA" sz="1400" dirty="0" smtClean="0">
                <a:cs typeface="Angsana New" pitchFamily="18" charset="-34"/>
                <a:hlinkClick r:id="rId4" tooltip="Львів"/>
              </a:rPr>
              <a:t>Львова</a:t>
            </a:r>
            <a:r>
              <a:rPr lang="uk-UA" sz="1400" dirty="0" smtClean="0">
                <a:cs typeface="Angsana New" pitchFamily="18" charset="-34"/>
              </a:rPr>
              <a:t>).</a:t>
            </a:r>
          </a:p>
          <a:p>
            <a:r>
              <a:rPr lang="uk-UA" sz="1400" dirty="0" smtClean="0">
                <a:cs typeface="Angsana New" pitchFamily="18" charset="-34"/>
              </a:rPr>
              <a:t>Із 175 Пам'яток Архітектури </a:t>
            </a:r>
            <a:r>
              <a:rPr lang="uk-UA" sz="1400" dirty="0" err="1" smtClean="0">
                <a:cs typeface="Angsana New" pitchFamily="18" charset="-34"/>
              </a:rPr>
              <a:t>Кам'янця-подільського</a:t>
            </a:r>
            <a:r>
              <a:rPr lang="uk-UA" sz="1400" dirty="0" smtClean="0">
                <a:cs typeface="Angsana New" pitchFamily="18" charset="-34"/>
              </a:rPr>
              <a:t> Левова Частка (156 Об'єктів, Або 89 %) Перебуває У Віданні </a:t>
            </a:r>
            <a:r>
              <a:rPr lang="uk-UA" sz="1400" dirty="0" err="1" smtClean="0">
                <a:cs typeface="Angsana New" pitchFamily="18" charset="-34"/>
              </a:rPr>
              <a:t>Ніазу</a:t>
            </a:r>
            <a:r>
              <a:rPr lang="uk-UA" sz="1400" dirty="0" smtClean="0">
                <a:cs typeface="Angsana New" pitchFamily="18" charset="-34"/>
              </a:rPr>
              <a:t>. З Цих 156 Пам'яток 115 Мають Національне Значення, 41 — Місцеве. Вельми Строкатим Є Розподіл Пам'яток На Території Заповідника Щодо Форми Власності: 7 — Державна, 78 — Міська Комунальна, 12 — Приватна, 45 — Спільна Власність Територіальних Громад Облради, 14 — Власність Релігійних Громад</a:t>
            </a:r>
            <a:r>
              <a:rPr lang="uk-UA" sz="1400" dirty="0" smtClean="0"/>
              <a:t>.</a:t>
            </a:r>
          </a:p>
          <a:p>
            <a:endParaRPr lang="uk-UA" sz="1400" i="1" u="sng" dirty="0" smtClean="0">
              <a:solidFill>
                <a:schemeClr val="bg1">
                  <a:lumMod val="75000"/>
                  <a:lumOff val="25000"/>
                </a:schemeClr>
              </a:solidFill>
            </a:endParaRPr>
          </a:p>
          <a:p>
            <a:r>
              <a:rPr lang="uk-UA" sz="1400" i="1" u="sng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  </a:t>
            </a:r>
          </a:p>
          <a:p>
            <a:r>
              <a:rPr lang="uk-UA" sz="1400" i="1" u="sng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   </a:t>
            </a:r>
          </a:p>
          <a:p>
            <a:r>
              <a:rPr lang="uk-UA" sz="1400" i="1" u="sng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  </a:t>
            </a:r>
          </a:p>
          <a:p>
            <a:r>
              <a:rPr lang="uk-UA" sz="1400" i="1" u="sng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  </a:t>
            </a:r>
          </a:p>
          <a:p>
            <a:endParaRPr lang="uk-UA" sz="1400" b="1" i="1" dirty="0" smtClean="0">
              <a:solidFill>
                <a:schemeClr val="bg1">
                  <a:lumMod val="75000"/>
                  <a:lumOff val="25000"/>
                </a:schemeClr>
              </a:solidFill>
            </a:endParaRPr>
          </a:p>
          <a:p>
            <a:endParaRPr lang="uk-UA" sz="1400" b="1" dirty="0" smtClean="0"/>
          </a:p>
          <a:p>
            <a:endParaRPr lang="uk-UA" sz="1400" b="1" dirty="0" smtClean="0"/>
          </a:p>
          <a:p>
            <a:endParaRPr lang="uk-UA" dirty="0"/>
          </a:p>
        </p:txBody>
      </p:sp>
      <p:pic>
        <p:nvPicPr>
          <p:cNvPr id="13" name="Picture 12" descr="http://upload.wikimedia.org/wikipedia/commons/thumb/3/30/Kamianets-Podilskyi_%28Klymenko%29.jpg/250px-Kamianets-Podilskyi_%28Klymenko%29.jpg">
            <a:hlinkClick r:id="rId5"/>
          </p:cNvPr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648200" y="3124200"/>
            <a:ext cx="40386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3" descr="Kamianets-Podilskyi-1.jpg">
            <a:hlinkClick r:id="rId7"/>
          </p:cNvPr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990600" y="5105400"/>
            <a:ext cx="22098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14" descr="12E02B~1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4648200" y="6096000"/>
            <a:ext cx="4114800" cy="3238500"/>
          </a:xfrm>
          <a:prstGeom prst="rect">
            <a:avLst/>
          </a:prstGeom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 advTm="3776">
    <p:dissolv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776201">
            <a:off x="549155" y="1565470"/>
            <a:ext cx="7873573" cy="4236349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uk-UA" sz="9600" dirty="0" smtClean="0"/>
              <a:t> </a:t>
            </a:r>
            <a:r>
              <a:rPr lang="uk-UA" sz="9600" dirty="0" smtClean="0">
                <a:solidFill>
                  <a:schemeClr val="accent1"/>
                </a:solidFill>
              </a:rPr>
              <a:t>7 Чудес    України</a:t>
            </a:r>
            <a:endParaRPr lang="uk-UA" sz="9600" dirty="0">
              <a:solidFill>
                <a:schemeClr val="accent1"/>
              </a:solidFill>
            </a:endParaRPr>
          </a:p>
        </p:txBody>
      </p:sp>
      <p:pic>
        <p:nvPicPr>
          <p:cNvPr id="5" name="Picture 4" descr="330px-Lesser_Coat_of_Arms_of_Ukraine_sv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1470681">
            <a:off x="5410200" y="2819400"/>
            <a:ext cx="3143250" cy="27432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med" advTm="3432"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hlinkClick r:id="rId2" tooltip="Києво-Печерська Лавра"/>
              </a:rPr>
              <a:t>Києво-Печерська Лавра</a:t>
            </a:r>
            <a:endParaRPr lang="uk-UA" dirty="0"/>
          </a:p>
        </p:txBody>
      </p:sp>
      <p:pic>
        <p:nvPicPr>
          <p:cNvPr id="4" name="Content Placeholder 3" descr="200px-Kievo-Pecherska_Lavra_Belltower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0" y="1981200"/>
            <a:ext cx="3048000" cy="4876799"/>
          </a:xfrm>
        </p:spPr>
      </p:pic>
      <p:pic>
        <p:nvPicPr>
          <p:cNvPr id="7" name="Picture 6" descr="Gerneral view of the Kiev Pechersk Lavra in Kiev, the capital of Ukraine.">
            <a:hlinkClick r:id="rId4" tooltip="&quot;Gerneral view of the Kiev Pechersk Lavra in Kiev, the capital of Ukraine.&quot;"/>
          </p:cNvPr>
          <p:cNvPicPr/>
          <p:nvPr/>
        </p:nvPicPr>
        <p:blipFill>
          <a:blip r:embed="rId5" cstate="print"/>
          <a:stretch>
            <a:fillRect/>
          </a:stretch>
        </p:blipFill>
        <p:spPr bwMode="auto">
          <a:xfrm>
            <a:off x="4343400" y="4191000"/>
            <a:ext cx="42672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3048000" y="1752600"/>
            <a:ext cx="579120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u="sng" dirty="0" smtClean="0">
                <a:solidFill>
                  <a:schemeClr val="tx2">
                    <a:lumMod val="10000"/>
                  </a:schemeClr>
                </a:solidFill>
              </a:rPr>
              <a:t>Світова спадщина ЮНЕСКО</a:t>
            </a:r>
          </a:p>
          <a:p>
            <a:r>
              <a:rPr lang="uk-UA" sz="2000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     </a:t>
            </a:r>
            <a:r>
              <a:rPr lang="uk-UA" sz="2000" i="1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Києво</a:t>
            </a:r>
            <a:r>
              <a:rPr lang="uk-UA" sz="2000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- печерська Лавра (Свято-Успенська Києво-Печерська лавра)  — одна з найбільших православних, святинь України, визначна пам'ятка історії та архітектури, а також діючий монастир Української православної церкви Московського патріархату зі статусом лаври.</a:t>
            </a:r>
          </a:p>
          <a:p>
            <a:endParaRPr lang="uk-UA" sz="2800" b="1" u="sng" dirty="0" smtClean="0">
              <a:solidFill>
                <a:schemeClr val="tx2">
                  <a:lumMod val="10000"/>
                </a:schemeClr>
              </a:solidFill>
            </a:endParaRPr>
          </a:p>
          <a:p>
            <a:r>
              <a:rPr lang="uk-UA" sz="2800" b="1" u="sng" dirty="0" smtClean="0">
                <a:solidFill>
                  <a:schemeClr val="tx2">
                    <a:lumMod val="10000"/>
                  </a:schemeClr>
                </a:solidFill>
              </a:rPr>
              <a:t>   </a:t>
            </a:r>
            <a:endParaRPr lang="uk-UA" sz="2800" dirty="0">
              <a:solidFill>
                <a:schemeClr val="tx2">
                  <a:lumMod val="10000"/>
                </a:schemeClr>
              </a:solidFill>
            </a:endParaRPr>
          </a:p>
        </p:txBody>
      </p:sp>
      <p:pic>
        <p:nvPicPr>
          <p:cNvPr id="10" name="Content Placeholder 3" descr="Top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 rot="2075834">
            <a:off x="7088843" y="381609"/>
            <a:ext cx="1676400" cy="1066800"/>
          </a:xfrm>
          <a:prstGeom prst="rect">
            <a:avLst/>
          </a:prstGeom>
        </p:spPr>
      </p:pic>
    </p:spTree>
  </p:cSld>
  <p:clrMapOvr>
    <a:masterClrMapping/>
  </p:clrMapOvr>
  <p:transition spd="med" advTm="3448">
    <p:wipe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486400"/>
          </a:xfrm>
        </p:spPr>
        <p:txBody>
          <a:bodyPr>
            <a:normAutofit fontScale="92500" lnSpcReduction="20000"/>
          </a:bodyPr>
          <a:lstStyle/>
          <a:p>
            <a:r>
              <a:rPr lang="uk-UA" dirty="0" smtClean="0"/>
              <a:t>    З часу свого заснування як печерного монастиря у 1015 році Києво-Печерська лавра була постійним центром православ'я на Русі. </a:t>
            </a:r>
          </a:p>
          <a:p>
            <a:r>
              <a:rPr lang="uk-UA" dirty="0" smtClean="0"/>
              <a:t>    Разом із </a:t>
            </a:r>
            <a:r>
              <a:rPr lang="uk-UA" dirty="0" err="1" smtClean="0"/>
              <a:t>Софіївським</a:t>
            </a:r>
            <a:r>
              <a:rPr lang="uk-UA" dirty="0" smtClean="0"/>
              <a:t> собором вона занесена до Світової спадщини ЮНЕСКО. </a:t>
            </a:r>
          </a:p>
          <a:p>
            <a:r>
              <a:rPr lang="uk-UA" dirty="0" smtClean="0"/>
              <a:t>    На території Верхньої Лаври діє «Національний Києво-Печерський історико-культурний заповідник», якому було надано статус національного у 1996 році. Монастирське життя зосереджене на території Нижньої лаври. Обидві частини Лаври відкриті для відвідувачів. Києво-Печерську лавру занесена до Семи Чудес України у 2007 році за результатами голосування експертів та користувачів Інтернету.</a:t>
            </a:r>
          </a:p>
          <a:p>
            <a:r>
              <a:rPr lang="uk-UA" dirty="0" smtClean="0"/>
              <a:t>В теперішній час пам'ятка знаходиться під юрисдикцією Національного заповідника, Державних музеїв.</a:t>
            </a:r>
          </a:p>
          <a:p>
            <a:endParaRPr lang="uk-UA" dirty="0"/>
          </a:p>
        </p:txBody>
      </p:sp>
      <p:pic>
        <p:nvPicPr>
          <p:cNvPr id="4" name="Content Placeholder 3" descr="Top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1113941">
            <a:off x="7483702" y="278344"/>
            <a:ext cx="1676400" cy="703925"/>
          </a:xfrm>
          <a:prstGeom prst="rect">
            <a:avLst/>
          </a:prstGeom>
        </p:spPr>
      </p:pic>
    </p:spTree>
  </p:cSld>
  <p:clrMapOvr>
    <a:masterClrMapping/>
  </p:clrMapOvr>
  <p:transition spd="med" advTm="3073"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14400"/>
            <a:ext cx="7772400" cy="914400"/>
          </a:xfrm>
        </p:spPr>
        <p:txBody>
          <a:bodyPr>
            <a:normAutofit/>
          </a:bodyPr>
          <a:lstStyle/>
          <a:p>
            <a:r>
              <a:rPr lang="uk-UA" b="1" dirty="0" smtClean="0"/>
              <a:t>                  Софіївка  </a:t>
            </a:r>
            <a:endParaRPr lang="uk-UA" dirty="0"/>
          </a:p>
        </p:txBody>
      </p:sp>
      <p:pic>
        <p:nvPicPr>
          <p:cNvPr id="4" name="Content Placeholder 3" descr="План-схема парку">
            <a:hlinkClick r:id="rId2" tooltip="&quot;План-схема парку&quot;"/>
          </p:cNvPr>
          <p:cNvPicPr>
            <a:picLocks noGrp="1"/>
          </p:cNvPicPr>
          <p:nvPr>
            <p:ph type="pic" idx="4294967295"/>
          </p:nvPr>
        </p:nvPicPr>
        <p:blipFill>
          <a:blip r:embed="rId3" cstate="print"/>
          <a:srcRect t="14137" b="14137"/>
          <a:stretch>
            <a:fillRect/>
          </a:stretch>
        </p:blipFill>
        <p:spPr bwMode="auto">
          <a:xfrm>
            <a:off x="0" y="1905000"/>
            <a:ext cx="46482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12"/>
          <p:cNvSpPr/>
          <p:nvPr/>
        </p:nvSpPr>
        <p:spPr>
          <a:xfrm>
            <a:off x="4800600" y="1752600"/>
            <a:ext cx="43434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uk-UA" sz="2000" b="1" i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Національний дендрологічний парк «Софіївка» — парк, науково-дослідний інститут національної академії наук України. На сьогодні — це місце відпочинку. Щорічно його відвідують близько 500 тисяч людей. Площа 179,2 га</a:t>
            </a:r>
            <a:r>
              <a:rPr lang="uk-UA" sz="2000" b="1" i="1" dirty="0" smtClean="0">
                <a:solidFill>
                  <a:prstClr val="white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</a:t>
            </a:r>
            <a:endParaRPr lang="uk-UA" sz="2000" b="1" i="1" dirty="0" smtClean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6" name="Content Placeholder 3" descr="Top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2075834">
            <a:off x="7088843" y="381609"/>
            <a:ext cx="1676400" cy="1066800"/>
          </a:xfrm>
          <a:prstGeom prst="rect">
            <a:avLst/>
          </a:prstGeom>
        </p:spPr>
      </p:pic>
    </p:spTree>
  </p:cSld>
  <p:clrMapOvr>
    <a:masterClrMapping/>
  </p:clrMapOvr>
  <p:transition spd="med" advTm="2715">
    <p:comb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410200"/>
          </a:xfrm>
        </p:spPr>
        <p:txBody>
          <a:bodyPr>
            <a:normAutofit fontScale="70000" lnSpcReduction="20000"/>
          </a:bodyPr>
          <a:lstStyle/>
          <a:p>
            <a:r>
              <a:rPr lang="uk-UA" b="1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  «Софіївка» є пам'ятником крає видного типу світового садово-паркового мистецтва кінця XVIII — першої половини XIX століть.  </a:t>
            </a:r>
          </a:p>
          <a:p>
            <a:r>
              <a:rPr lang="uk-UA" b="1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    Тут росте понад 2000 видів дерев і кущів (місцевих і екзотичних), серед них: </a:t>
            </a:r>
            <a:r>
              <a:rPr lang="uk-UA" b="1" i="1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таксодіум</a:t>
            </a:r>
            <a:r>
              <a:rPr lang="uk-UA" b="1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(кипарис болотний), сосна </a:t>
            </a:r>
            <a:r>
              <a:rPr lang="uk-UA" b="1" i="1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Веймутова</a:t>
            </a:r>
            <a:r>
              <a:rPr lang="uk-UA" b="1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, тюльпанове дерево, платан, </a:t>
            </a:r>
            <a:r>
              <a:rPr lang="uk-UA" b="1" i="1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гінкґо</a:t>
            </a:r>
            <a:r>
              <a:rPr lang="uk-UA" b="1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, смерека та багато інших. Колективом парку видано каталог рослин, в якому нараховується 1994 таксони, з них 1220 деревних і кущових порід та 774 трав'янистих рослин, в тому числі 25 таксонів </a:t>
            </a:r>
            <a:r>
              <a:rPr lang="uk-UA" b="1" i="1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ліщин</a:t>
            </a:r>
            <a:r>
              <a:rPr lang="uk-UA" b="1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, 24 — буків, 41 — ялин, 44 — ялівці, 100 — ліан, 320 — троянд, 57 — рододендронів, 376 — ґрунтопокривних та 98 — квіткових рослин. </a:t>
            </a:r>
          </a:p>
          <a:p>
            <a:r>
              <a:rPr lang="uk-UA" b="1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   Колекційний фонд парку в 2007 році нараховував 3323 таксонів, з них: 546 деревних, 1557 кущових, 115 ліан, 1212 трав’янистих рослин, з них 914 інтродукованих та 246 аборигенних.                                         </a:t>
            </a:r>
          </a:p>
          <a:p>
            <a:r>
              <a:rPr lang="uk-UA" b="1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   Парк розташований у північній частині міста Умань Черкаської області, обабіч ріки Кам'янки, за адресою — вулиця Київська, 12-а. З 1980 року директором дендропарку є член-кореспондент НАН України, доктор біологічних наук, професор Іван Семенович Косенко.</a:t>
            </a:r>
          </a:p>
          <a:p>
            <a:r>
              <a:rPr lang="uk-UA" b="1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   У 1985 році мала планета № 2259 отримала назву «Софіївка» на честь уманського парку.</a:t>
            </a:r>
          </a:p>
          <a:p>
            <a:endParaRPr lang="uk-UA" dirty="0"/>
          </a:p>
        </p:txBody>
      </p:sp>
      <p:pic>
        <p:nvPicPr>
          <p:cNvPr id="5" name="Content Placeholder 3" descr="Top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1109177">
            <a:off x="7409361" y="249258"/>
            <a:ext cx="1676400" cy="640164"/>
          </a:xfrm>
          <a:prstGeom prst="rect">
            <a:avLst/>
          </a:prstGeom>
        </p:spPr>
      </p:pic>
    </p:spTree>
  </p:cSld>
  <p:clrMapOvr>
    <a:masterClrMapping/>
  </p:clrMapOvr>
  <p:transition spd="med" advTm="3011"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                   </a:t>
            </a:r>
            <a:endParaRPr lang="uk-UA" dirty="0"/>
          </a:p>
        </p:txBody>
      </p:sp>
      <p:pic>
        <p:nvPicPr>
          <p:cNvPr id="4" name="Content Placeholder 3" descr="120px-Sofievka67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 rot="1224849">
            <a:off x="6152803" y="4720473"/>
            <a:ext cx="2826022" cy="159608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Picture 4" descr="250px-Sofievka4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290156">
            <a:off x="6523132" y="629957"/>
            <a:ext cx="2362200" cy="366712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Rectangle 5"/>
          <p:cNvSpPr/>
          <p:nvPr/>
        </p:nvSpPr>
        <p:spPr>
          <a:xfrm>
            <a:off x="2133600" y="685800"/>
            <a:ext cx="45720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  Парк розташований у північній частині міста Умань Черкаської області, обабіч ріки Кам'янки, за адресою — вулиця Київська, 12-а. З 1980 року директором дендропарку є член-кореспондент НАН України, доктор біологічних наук, професор Іван Семенович Косенко.</a:t>
            </a:r>
          </a:p>
          <a:p>
            <a:r>
              <a:rPr lang="uk-UA" b="1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   У 1985 році мала планета № 2259 отримала назву «Софіївка» на честь уманського парку.</a:t>
            </a:r>
            <a:endParaRPr lang="uk-UA" dirty="0"/>
          </a:p>
        </p:txBody>
      </p:sp>
      <p:pic>
        <p:nvPicPr>
          <p:cNvPr id="7" name="Picture 6" descr="250px-Sofievka1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048000" y="3886200"/>
            <a:ext cx="2895600" cy="1905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8" name="Picture 7" descr="250px-Sofievka24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 rot="20699002">
            <a:off x="188981" y="4374921"/>
            <a:ext cx="2518605" cy="17907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Content Placeholder 3" descr="Top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 rot="1087004">
            <a:off x="7392423" y="13432"/>
            <a:ext cx="1676400" cy="750786"/>
          </a:xfrm>
          <a:prstGeom prst="rect">
            <a:avLst/>
          </a:prstGeom>
        </p:spPr>
      </p:pic>
    </p:spTree>
  </p:cSld>
  <p:clrMapOvr>
    <a:masterClrMapping/>
  </p:clrMapOvr>
  <p:transition spd="med" advTm="2621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             Софія Київська</a:t>
            </a:r>
            <a:endParaRPr lang="uk-UA" dirty="0"/>
          </a:p>
        </p:txBody>
      </p:sp>
      <p:pic>
        <p:nvPicPr>
          <p:cNvPr id="4" name="Content Placeholder 3" descr="270px-Sophia_Shem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-1" y="1905000"/>
            <a:ext cx="9144001" cy="4953000"/>
          </a:xfrm>
        </p:spPr>
      </p:pic>
      <p:pic>
        <p:nvPicPr>
          <p:cNvPr id="5" name="Content Placeholder 3" descr="Top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2075834">
            <a:off x="7088843" y="381609"/>
            <a:ext cx="1676400" cy="1066800"/>
          </a:xfrm>
          <a:prstGeom prst="rect">
            <a:avLst/>
          </a:prstGeom>
        </p:spPr>
      </p:pic>
    </p:spTree>
  </p:cSld>
  <p:clrMapOvr>
    <a:masterClrMapping/>
  </p:clrMapOvr>
  <p:transition spd="med" advTm="2683">
    <p:split orient="vert" dir="in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IMG 95966.JPG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1524000"/>
            <a:ext cx="3429000" cy="4495800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sp>
        <p:nvSpPr>
          <p:cNvPr id="5" name="Rectangle 4"/>
          <p:cNvSpPr/>
          <p:nvPr/>
        </p:nvSpPr>
        <p:spPr>
          <a:xfrm>
            <a:off x="4038600" y="914400"/>
            <a:ext cx="426720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i="1" dirty="0" smtClean="0"/>
              <a:t>Собор святої Софії - Премудрості Божої, Софія Київська або Софійський Собор — </a:t>
            </a:r>
            <a:r>
              <a:rPr lang="uk-UA" i="1" u="sng" dirty="0" smtClean="0"/>
              <a:t>християнський</a:t>
            </a:r>
            <a:r>
              <a:rPr lang="uk-UA" i="1" dirty="0" smtClean="0"/>
              <a:t> </a:t>
            </a:r>
            <a:r>
              <a:rPr lang="uk-UA" i="1" u="sng" dirty="0" smtClean="0"/>
              <a:t>собор</a:t>
            </a:r>
            <a:r>
              <a:rPr lang="uk-UA" i="1" dirty="0" smtClean="0"/>
              <a:t> в центрі </a:t>
            </a:r>
            <a:r>
              <a:rPr lang="uk-UA" i="1" u="sng" dirty="0" smtClean="0"/>
              <a:t>Києва</a:t>
            </a:r>
            <a:r>
              <a:rPr lang="uk-UA" i="1" dirty="0" smtClean="0"/>
              <a:t>, пам'ятка </a:t>
            </a:r>
            <a:r>
              <a:rPr lang="uk-UA" i="1" u="sng" dirty="0" smtClean="0"/>
              <a:t>української</a:t>
            </a:r>
            <a:r>
              <a:rPr lang="uk-UA" i="1" dirty="0" smtClean="0"/>
              <a:t> архітектури і монументального живопису </a:t>
            </a:r>
            <a:r>
              <a:rPr lang="uk-UA" i="1" u="sng" dirty="0" smtClean="0"/>
              <a:t>11</a:t>
            </a:r>
            <a:r>
              <a:rPr lang="uk-UA" i="1" dirty="0" smtClean="0"/>
              <a:t> — </a:t>
            </a:r>
            <a:r>
              <a:rPr lang="uk-UA" i="1" u="sng" dirty="0" smtClean="0"/>
              <a:t>18</a:t>
            </a:r>
            <a:r>
              <a:rPr lang="uk-UA" i="1" dirty="0" smtClean="0"/>
              <a:t> століть, одна з небагатьох уцілілих споруд часів </a:t>
            </a:r>
            <a:r>
              <a:rPr lang="uk-UA" i="1" u="sng" dirty="0" smtClean="0"/>
              <a:t>Київської Русі</a:t>
            </a:r>
            <a:r>
              <a:rPr lang="uk-UA" i="1" dirty="0" smtClean="0"/>
              <a:t>. Одна з найголовніших християнських святинь Східної Європи, історичний центр </a:t>
            </a:r>
            <a:r>
              <a:rPr lang="uk-UA" i="1" u="sng" dirty="0" smtClean="0"/>
              <a:t>Київської митрополії</a:t>
            </a:r>
            <a:r>
              <a:rPr lang="uk-UA" i="1" dirty="0" smtClean="0"/>
              <a:t>. Знаходиться на території Софійського монастиря i є складовою </a:t>
            </a:r>
            <a:r>
              <a:rPr lang="uk-UA" i="1" u="sng" dirty="0" err="1" smtClean="0"/>
              <a:t>Національнoгo</a:t>
            </a:r>
            <a:r>
              <a:rPr lang="uk-UA" i="1" u="sng" dirty="0" smtClean="0"/>
              <a:t> заповідника «Софія Київська»</a:t>
            </a:r>
            <a:r>
              <a:rPr lang="uk-UA" i="1" dirty="0" smtClean="0"/>
              <a:t>. Окрім цього собору до Національного заповідника належать такі пам'ятки історії, як </a:t>
            </a:r>
            <a:r>
              <a:rPr lang="uk-UA" i="1" u="sng" dirty="0" smtClean="0"/>
              <a:t>Золоті ворота</a:t>
            </a:r>
            <a:r>
              <a:rPr lang="uk-UA" i="1" dirty="0" smtClean="0"/>
              <a:t>, </a:t>
            </a:r>
            <a:r>
              <a:rPr lang="uk-UA" i="1" u="sng" dirty="0" smtClean="0"/>
              <a:t>Андріївська церква</a:t>
            </a:r>
            <a:r>
              <a:rPr lang="uk-UA" i="1" dirty="0" smtClean="0"/>
              <a:t>, </a:t>
            </a:r>
            <a:r>
              <a:rPr lang="uk-UA" i="1" u="sng" dirty="0" smtClean="0"/>
              <a:t>Кирилівська церква</a:t>
            </a:r>
            <a:r>
              <a:rPr lang="uk-UA" i="1" dirty="0" smtClean="0"/>
              <a:t> і </a:t>
            </a:r>
            <a:r>
              <a:rPr lang="uk-UA" i="1" u="sng" dirty="0" err="1" smtClean="0"/>
              <a:t>Судацька</a:t>
            </a:r>
            <a:r>
              <a:rPr lang="uk-UA" i="1" u="sng" dirty="0" smtClean="0"/>
              <a:t> фортеця.</a:t>
            </a:r>
            <a:endParaRPr lang="uk-UA" i="1" dirty="0"/>
          </a:p>
        </p:txBody>
      </p:sp>
      <p:pic>
        <p:nvPicPr>
          <p:cNvPr id="7" name="Content Placeholder 3" descr="Top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2075834">
            <a:off x="7312958" y="153008"/>
            <a:ext cx="1676400" cy="1066800"/>
          </a:xfrm>
          <a:prstGeom prst="rect">
            <a:avLst/>
          </a:prstGeom>
        </p:spPr>
      </p:pic>
    </p:spTree>
  </p:cSld>
  <p:clrMapOvr>
    <a:masterClrMapping/>
  </p:clrMapOvr>
  <p:transition spd="med" advTm="3105">
    <p:wedg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270</TotalTime>
  <Words>759</Words>
  <Application>Microsoft Office PowerPoint</Application>
  <PresentationFormat>On-screen Show (4:3)</PresentationFormat>
  <Paragraphs>71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Flow</vt:lpstr>
      <vt:lpstr>Slide 1</vt:lpstr>
      <vt:lpstr>Заповідник «Кам'янець»</vt:lpstr>
      <vt:lpstr>Києво-Печерська Лавра</vt:lpstr>
      <vt:lpstr>Slide 4</vt:lpstr>
      <vt:lpstr>                  Софіївка  </vt:lpstr>
      <vt:lpstr>Slide 6</vt:lpstr>
      <vt:lpstr>                   </vt:lpstr>
      <vt:lpstr>             Софія Київська</vt:lpstr>
      <vt:lpstr>Slide 9</vt:lpstr>
      <vt:lpstr>Slide 10</vt:lpstr>
      <vt:lpstr>Slide 11</vt:lpstr>
      <vt:lpstr>         Херсонес Таврійський </vt:lpstr>
      <vt:lpstr>Slide 13</vt:lpstr>
      <vt:lpstr>Slide 14</vt:lpstr>
      <vt:lpstr>          Хотинська фортеця </vt:lpstr>
      <vt:lpstr>Slide 16</vt:lpstr>
      <vt:lpstr>                   Хортиця</vt:lpstr>
      <vt:lpstr>Slide 18</vt:lpstr>
      <vt:lpstr>Slide 19</vt:lpstr>
      <vt:lpstr>Slide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Маряна</dc:creator>
  <cp:lastModifiedBy>Marian</cp:lastModifiedBy>
  <cp:revision>29</cp:revision>
  <dcterms:created xsi:type="dcterms:W3CDTF">2011-10-05T17:44:06Z</dcterms:created>
  <dcterms:modified xsi:type="dcterms:W3CDTF">2011-10-06T05:38:20Z</dcterms:modified>
</cp:coreProperties>
</file>